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6"/>
  </p:notesMasterIdLst>
  <p:sldIdLst>
    <p:sldId id="368" r:id="rId2"/>
    <p:sldId id="369" r:id="rId3"/>
    <p:sldId id="376" r:id="rId4"/>
    <p:sldId id="379" r:id="rId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C"/>
    <a:srgbClr val="CF4520"/>
    <a:srgbClr val="FFFF99"/>
    <a:srgbClr val="FFCCCC"/>
    <a:srgbClr val="004D93"/>
    <a:srgbClr val="0033A0"/>
    <a:srgbClr val="69B3E7"/>
    <a:srgbClr val="004699"/>
    <a:srgbClr val="0046B8"/>
    <a:srgbClr val="004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61CC-7F9E-4E8E-A8AD-21453A220105}" type="datetimeFigureOut">
              <a:rPr lang="ru-RU" smtClean="0"/>
              <a:pPr/>
              <a:t>24.05.2021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C3B0-767A-4A1E-84A0-722B6EFD8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6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0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2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24.05.2021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0" y="177281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3700" dirty="0">
              <a:solidFill>
                <a:srgbClr val="C00000"/>
              </a:solidFill>
              <a:latin typeface="DejaVu Serif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54550"/>
            <a:ext cx="7776864" cy="2874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effectLst/>
              </a:rPr>
              <a:t>Как переобучить или повысить квалификацию работников</a:t>
            </a:r>
            <a:endParaRPr lang="ru-RU" sz="2800" dirty="0">
              <a:effectLst/>
            </a:endParaRPr>
          </a:p>
          <a:p>
            <a:r>
              <a:rPr lang="ru-RU" sz="2800" b="1" dirty="0">
                <a:effectLst/>
              </a:rPr>
              <a:t>в рамках федерального проекта «Содействие занятости» </a:t>
            </a:r>
            <a:endParaRPr lang="ru-RU" sz="2800" dirty="0">
              <a:effectLst/>
            </a:endParaRPr>
          </a:p>
          <a:p>
            <a:r>
              <a:rPr lang="ru-RU" sz="2800" b="1" dirty="0">
                <a:effectLst/>
              </a:rPr>
              <a:t>национального проекта «Демография» </a:t>
            </a:r>
            <a:endParaRPr lang="ru-RU" sz="2800" b="1" dirty="0" smtClean="0">
              <a:effectLst/>
            </a:endParaRPr>
          </a:p>
          <a:p>
            <a:r>
              <a:rPr lang="ru-RU" sz="2800" b="1" dirty="0" smtClean="0">
                <a:effectLst/>
              </a:rPr>
              <a:t>в </a:t>
            </a:r>
            <a:r>
              <a:rPr lang="ru-RU" sz="2800" b="1" dirty="0">
                <a:effectLst/>
              </a:rPr>
              <a:t>2021 году</a:t>
            </a:r>
            <a:endParaRPr lang="ru-RU" sz="2800" dirty="0"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9148" y="4221088"/>
            <a:ext cx="7661324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0" hangingPunct="0"/>
            <a:r>
              <a:rPr lang="ru-RU" sz="4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</a:rPr>
              <a:t>ПАМЯТКА </a:t>
            </a:r>
          </a:p>
          <a:p>
            <a:pPr algn="r" eaLnBrk="0" hangingPunct="0"/>
            <a:r>
              <a:rPr lang="ru-RU" sz="4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</a:rPr>
              <a:t>ДЛЯ РАБОТОДАТЕЛЕЙ</a:t>
            </a:r>
            <a:endParaRPr lang="ru-RU" sz="2400" b="1" dirty="0">
              <a:solidFill>
                <a:srgbClr val="004D8C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5790A0A5-8C34-884C-B112-D60FD7D9B930}"/>
              </a:ext>
            </a:extLst>
          </p:cNvPr>
          <p:cNvSpPr/>
          <p:nvPr/>
        </p:nvSpPr>
        <p:spPr>
          <a:xfrm>
            <a:off x="179338" y="836712"/>
            <a:ext cx="8785324" cy="5472608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103" h="11064566">
                <a:moveTo>
                  <a:pt x="103" y="11064240"/>
                </a:moveTo>
                <a:cubicBezTo>
                  <a:pt x="-15137" y="11099292"/>
                  <a:pt x="1652119" y="8299704"/>
                  <a:pt x="1646023" y="8284464"/>
                </a:cubicBezTo>
                <a:cubicBezTo>
                  <a:pt x="1639927" y="8269224"/>
                  <a:pt x="4166719" y="8217408"/>
                  <a:pt x="4133191" y="8229600"/>
                </a:cubicBezTo>
                <a:cubicBezTo>
                  <a:pt x="4099663" y="8241792"/>
                  <a:pt x="5273143" y="6166104"/>
                  <a:pt x="5285335" y="6163056"/>
                </a:cubicBezTo>
                <a:cubicBezTo>
                  <a:pt x="5297527" y="6160008"/>
                  <a:pt x="10152991" y="6184392"/>
                  <a:pt x="10131655" y="6236208"/>
                </a:cubicBezTo>
                <a:cubicBezTo>
                  <a:pt x="10165183" y="6214872"/>
                  <a:pt x="12999823" y="1207008"/>
                  <a:pt x="13716103" y="0"/>
                </a:cubicBezTo>
              </a:path>
            </a:pathLst>
          </a:custGeom>
          <a:noFill/>
          <a:ln w="38100" cap="flat">
            <a:solidFill>
              <a:srgbClr val="FFC000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9" name="Picture 2" descr="C:\Users\оператор\Documents\брендбук\Rabota_R_Logo_Horizontal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1" t="38304" r="53150" b="39545"/>
          <a:stretch/>
        </p:blipFill>
        <p:spPr bwMode="auto">
          <a:xfrm>
            <a:off x="4226947" y="5937797"/>
            <a:ext cx="504056" cy="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5877272"/>
            <a:ext cx="3960440" cy="606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МИНИСТЕРСТВО ТРУДА И ЗАНЯТОСТИ НАСЕЛЕНИЯ ОРЕНБУРГСКОЙ ОБЛАСТИ</a:t>
            </a:r>
            <a:endParaRPr lang="ru-RU" sz="1400" b="1" dirty="0">
              <a:solidFill>
                <a:srgbClr val="004D8C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0" y="177281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37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6688" y="44624"/>
            <a:ext cx="837062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25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УСЛОВИЯ  ПРОГРАММЫ</a:t>
            </a:r>
            <a:endParaRPr lang="ru-RU" sz="25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8" t="9028" r="1483" b="80139"/>
          <a:stretch/>
        </p:blipFill>
        <p:spPr bwMode="auto">
          <a:xfrm>
            <a:off x="397379" y="653108"/>
            <a:ext cx="837062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289" y="1196752"/>
            <a:ext cx="837062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/>
            <a:r>
              <a:rPr lang="ru-RU" sz="1600" b="1" dirty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Участники Программы: </a:t>
            </a:r>
          </a:p>
          <a:p>
            <a:pPr marL="360000"/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- безработные граждане и ищущие работу, включая работников предприятий (организаций);</a:t>
            </a:r>
          </a:p>
          <a:p>
            <a:pPr marL="360000"/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- лица в возрасте 50-ти лет и старше, а также лица предпенсионного возраста, состоящие в трудовых отношениях;</a:t>
            </a: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- женщины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, находящиеся в отпуске по уходу за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ребенком.</a:t>
            </a:r>
          </a:p>
          <a:p>
            <a:pPr marL="360000"/>
            <a:endParaRPr lang="ru-RU" sz="1000" b="1" dirty="0" smtClean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Условия </a:t>
            </a:r>
            <a:r>
              <a:rPr lang="ru-RU" sz="1600" b="1" dirty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Программы</a:t>
            </a:r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:</a:t>
            </a:r>
            <a:endParaRPr lang="ru-RU" sz="1600" b="1" dirty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обучение осуществляется бесплатно. </a:t>
            </a:r>
          </a:p>
          <a:p>
            <a:pPr marL="360000"/>
            <a:endParaRPr lang="ru-RU" sz="1000" b="1" dirty="0" smtClean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Образовательные программы: </a:t>
            </a: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переподготовка и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повышение квалификации</a:t>
            </a:r>
          </a:p>
          <a:p>
            <a:pPr marL="360000"/>
            <a:endParaRPr lang="ru-RU" sz="1000" b="1" dirty="0" smtClean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Как выбрать образовательную программу: </a:t>
            </a:r>
            <a:endParaRPr lang="ru-RU" sz="1600" b="1" dirty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портал 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«Работа в России» (</a:t>
            </a:r>
            <a:r>
              <a:rPr lang="en-US" sz="1600" dirty="0" err="1">
                <a:solidFill>
                  <a:srgbClr val="004D8C"/>
                </a:solidFill>
                <a:latin typeface="Garamond" pitchFamily="18" charset="0"/>
                <a:ea typeface="Times New Roman"/>
              </a:rPr>
              <a:t>trudvsem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.</a:t>
            </a:r>
            <a:r>
              <a:rPr lang="en-US" sz="1600" dirty="0" err="1">
                <a:solidFill>
                  <a:srgbClr val="004D8C"/>
                </a:solidFill>
                <a:latin typeface="Garamond" pitchFamily="18" charset="0"/>
                <a:ea typeface="Times New Roman"/>
              </a:rPr>
              <a:t>ru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)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 -  вкладка  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«Обучение граждан в рамках федерального проекта «Содействие занятости»». </a:t>
            </a:r>
          </a:p>
          <a:p>
            <a:pPr marL="360000"/>
            <a:endParaRPr lang="ru-RU" sz="1000" b="1" dirty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Формы </a:t>
            </a:r>
            <a:r>
              <a:rPr lang="ru-RU" sz="1600" b="1" dirty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обучения:</a:t>
            </a: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очное, дистанционное</a:t>
            </a:r>
          </a:p>
          <a:p>
            <a:pPr marL="360000"/>
            <a:endParaRPr lang="ru-RU" sz="1000" dirty="0" smtClean="0">
              <a:solidFill>
                <a:srgbClr val="004D8C"/>
              </a:solidFill>
              <a:latin typeface="Garamond" pitchFamily="18" charset="0"/>
              <a:ea typeface="Times New Roman"/>
            </a:endParaRPr>
          </a:p>
          <a:p>
            <a:pPr indent="457200" algn="just">
              <a:lnSpc>
                <a:spcPct val="98000"/>
              </a:lnSpc>
            </a:pPr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</a:rPr>
              <a:t>Результативность обучения </a:t>
            </a:r>
            <a:r>
              <a:rPr lang="ru-RU" sz="1600" dirty="0" smtClean="0"/>
              <a:t>-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сохранение работодателем занятости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работников или прием на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работу 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безработных граждан,  прошедших обучение.</a:t>
            </a:r>
            <a:endParaRPr lang="ru-RU" sz="1600" dirty="0">
              <a:solidFill>
                <a:srgbClr val="004D8C"/>
              </a:solidFill>
              <a:latin typeface="Garamond" pitchFamily="18" charset="0"/>
              <a:ea typeface="Arial Unicode MS"/>
            </a:endParaRPr>
          </a:p>
          <a:p>
            <a:pPr indent="457200" algn="just">
              <a:lnSpc>
                <a:spcPct val="98000"/>
              </a:lnSpc>
            </a:pPr>
            <a:endParaRPr lang="ru-RU" sz="1400" dirty="0" smtClean="0">
              <a:solidFill>
                <a:srgbClr val="004D8C"/>
              </a:solidFill>
              <a:latin typeface="Garamond" pitchFamily="18" charset="0"/>
              <a:ea typeface="Times New Roman"/>
            </a:endParaRPr>
          </a:p>
          <a:p>
            <a:pPr indent="457200" algn="just">
              <a:lnSpc>
                <a:spcPct val="98000"/>
              </a:lnSpc>
            </a:pPr>
            <a:endParaRPr lang="ru-RU" sz="1400" dirty="0">
              <a:solidFill>
                <a:srgbClr val="004D8C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0" y="177281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3700" dirty="0">
              <a:solidFill>
                <a:srgbClr val="C00000"/>
              </a:solidFill>
              <a:latin typeface="DejaVu Serif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838" y="1896619"/>
            <a:ext cx="1431312" cy="414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ШАГ 2. 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28866" y="3003112"/>
            <a:ext cx="5345051" cy="882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Работодатель </a:t>
            </a:r>
            <a:r>
              <a:rPr lang="ru-RU" sz="1900" b="1" dirty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сохраняет занятость* </a:t>
            </a:r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работника (или принимает на работу безработного), прошедшего обучение </a:t>
            </a:r>
            <a:endParaRPr lang="ru-RU" sz="1900" b="1" i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2348880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8" t="9028" r="1483" b="80139"/>
          <a:stretch/>
        </p:blipFill>
        <p:spPr bwMode="auto">
          <a:xfrm>
            <a:off x="304056" y="5733256"/>
            <a:ext cx="843701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07504" y="2915942"/>
            <a:ext cx="1431312" cy="387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ШАГ 3. 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03648" y="3423976"/>
            <a:ext cx="5256584" cy="837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43175" y="916752"/>
            <a:ext cx="1008112" cy="378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ШАГ 1. 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55245" y="775657"/>
            <a:ext cx="5288185" cy="86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Гражданин подает заявку на обучение через </a:t>
            </a:r>
            <a:r>
              <a:rPr lang="ru-RU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личный кабинет портала «Работа в России» (</a:t>
            </a:r>
            <a:r>
              <a:rPr lang="en-US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trudvsem</a:t>
            </a:r>
            <a:r>
              <a:rPr lang="ru-RU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.</a:t>
            </a:r>
            <a:r>
              <a:rPr lang="en-US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ru</a:t>
            </a:r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).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28866" y="1758058"/>
            <a:ext cx="5288185" cy="86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Заключается трехсторонний договор </a:t>
            </a:r>
            <a:r>
              <a:rPr lang="ru-RU" sz="1900" b="1" i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(обучаемый, работодатель, образовательная организация)</a:t>
            </a:r>
            <a:endParaRPr lang="ru-RU" sz="1900" b="1" i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394746" y="3984523"/>
            <a:ext cx="5345051" cy="1018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*Занятость подтверждается ПФР (</a:t>
            </a:r>
            <a:r>
              <a:rPr lang="ru-RU" sz="1900" i="1" dirty="0">
                <a:solidFill>
                  <a:srgbClr val="CF4520"/>
                </a:solidFill>
                <a:latin typeface="Garamond" pitchFamily="18" charset="0"/>
                <a:ea typeface="Arial Unicode MS"/>
              </a:rPr>
              <a:t>на 15 декабря 2021 года</a:t>
            </a:r>
            <a:r>
              <a:rPr lang="ru-RU" sz="1900" b="1" i="1" dirty="0">
                <a:solidFill>
                  <a:srgbClr val="CF4520"/>
                </a:solidFill>
                <a:latin typeface="Garamond" pitchFamily="18" charset="0"/>
                <a:ea typeface="Arial Unicode MS"/>
              </a:rPr>
              <a:t>)</a:t>
            </a:r>
            <a:endParaRPr lang="ru-RU" sz="1900" b="1" i="1" dirty="0">
              <a:solidFill>
                <a:srgbClr val="CF4520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l="17084" t="4161" r="17742" b="16242"/>
          <a:stretch/>
        </p:blipFill>
        <p:spPr bwMode="auto">
          <a:xfrm>
            <a:off x="6623732" y="633961"/>
            <a:ext cx="2357654" cy="1323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7735586" y="1957426"/>
            <a:ext cx="0" cy="391454"/>
          </a:xfrm>
          <a:prstGeom prst="straightConnector1">
            <a:avLst/>
          </a:prstGeom>
          <a:ln w="1270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66212" y="1295694"/>
            <a:ext cx="450050" cy="318286"/>
          </a:xfrm>
          <a:prstGeom prst="straightConnector1">
            <a:avLst/>
          </a:prstGeom>
          <a:ln w="1270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 rotWithShape="1">
          <a:blip r:embed="rId4"/>
          <a:srcRect l="17915" t="7325" r="20641" b="21338"/>
          <a:stretch/>
        </p:blipFill>
        <p:spPr bwMode="auto">
          <a:xfrm>
            <a:off x="6689874" y="2348880"/>
            <a:ext cx="2291512" cy="1398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7735586" y="3677845"/>
            <a:ext cx="0" cy="452043"/>
          </a:xfrm>
          <a:prstGeom prst="straightConnector1">
            <a:avLst/>
          </a:prstGeom>
          <a:ln w="1270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/>
          <p:nvPr/>
        </p:nvPicPr>
        <p:blipFill rotWithShape="1">
          <a:blip r:embed="rId5"/>
          <a:srcRect l="18092" t="7325" r="23687" b="32484"/>
          <a:stretch/>
        </p:blipFill>
        <p:spPr bwMode="auto">
          <a:xfrm>
            <a:off x="6689874" y="4129888"/>
            <a:ext cx="2352834" cy="1477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1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79817" y="383432"/>
            <a:ext cx="6809276" cy="597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25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КОНТАКТЫ</a:t>
            </a:r>
            <a:endParaRPr lang="ru-RU" sz="25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8" t="9028" r="1483" b="80139"/>
          <a:stretch/>
        </p:blipFill>
        <p:spPr bwMode="auto">
          <a:xfrm>
            <a:off x="467544" y="1260928"/>
            <a:ext cx="824780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9817" y="2060848"/>
            <a:ext cx="8496944" cy="2054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2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</a:rPr>
              <a:t>Министерство труда и занятости населения Оренбургской области: </a:t>
            </a:r>
          </a:p>
          <a:p>
            <a:pPr eaLnBrk="0" hangingPunct="0"/>
            <a:r>
              <a:rPr lang="ru-RU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г.Оренбург, ул.Пушкинская, д.14, тел. (3532) 77-22-87.</a:t>
            </a:r>
          </a:p>
          <a:p>
            <a:pPr eaLnBrk="0" hangingPunct="0"/>
            <a:endParaRPr lang="ru-RU" sz="2000" dirty="0" smtClean="0">
              <a:solidFill>
                <a:srgbClr val="004D8C"/>
              </a:solidFill>
              <a:effectLst/>
              <a:latin typeface="Garamond" pitchFamily="18" charset="0"/>
              <a:ea typeface="Arial Unicode MS"/>
              <a:cs typeface="Verdana" pitchFamily="34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Контакты центров занятости населения </a:t>
            </a:r>
          </a:p>
          <a:p>
            <a:pPr eaLnBrk="0" hangingPunct="0"/>
            <a:r>
              <a:rPr lang="ru-RU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размещены на интерактивном портале службы занятости населения Оренбургской области (</a:t>
            </a:r>
            <a:r>
              <a:rPr lang="en-US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szn.orb.ru)</a:t>
            </a:r>
            <a:r>
              <a:rPr lang="ru-RU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.</a:t>
            </a:r>
          </a:p>
          <a:p>
            <a:pPr eaLnBrk="0" hangingPunct="0"/>
            <a:endParaRPr lang="ru-RU" sz="2000" b="1" dirty="0">
              <a:solidFill>
                <a:srgbClr val="004D8C"/>
              </a:solidFill>
              <a:effectLst/>
              <a:latin typeface="Garamond" pitchFamily="18" charset="0"/>
              <a:ea typeface="Arial Unicode MS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азовая">
  <a:themeElements>
    <a:clrScheme name="Другая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97FD5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5982</TotalTime>
  <Words>250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1_Базовая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User</cp:lastModifiedBy>
  <cp:revision>649</cp:revision>
  <cp:lastPrinted>2021-03-24T07:28:53Z</cp:lastPrinted>
  <dcterms:created xsi:type="dcterms:W3CDTF">2019-02-12T13:48:25Z</dcterms:created>
  <dcterms:modified xsi:type="dcterms:W3CDTF">2021-05-24T09:42:31Z</dcterms:modified>
</cp:coreProperties>
</file>